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0" r:id="rId2"/>
    <p:sldId id="271" r:id="rId3"/>
    <p:sldId id="272" r:id="rId4"/>
    <p:sldId id="273" r:id="rId5"/>
    <p:sldId id="274" r:id="rId6"/>
    <p:sldId id="262" r:id="rId7"/>
    <p:sldId id="267" r:id="rId8"/>
    <p:sldId id="268" r:id="rId9"/>
    <p:sldId id="269" r:id="rId10"/>
    <p:sldId id="25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C660C-9CE9-4D86-A7A1-C015D3F667B1}" type="datetimeFigureOut">
              <a:rPr lang="ru-RU" smtClean="0"/>
              <a:t>21.01.2022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8366D-7161-4DAB-B973-DFFE41BF51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186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A0F7-FF8A-44A6-AB9E-4DA0DCD4F689}" type="datetimeFigureOut">
              <a:rPr lang="ru-RU" smtClean="0"/>
              <a:t>21.01.2022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681AC46-3F89-4C0D-8146-B87A5C340F7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17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A0F7-FF8A-44A6-AB9E-4DA0DCD4F689}" type="datetimeFigureOut">
              <a:rPr lang="ru-RU" smtClean="0"/>
              <a:t>21.01.2022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AC46-3F89-4C0D-8146-B87A5C340F7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5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A0F7-FF8A-44A6-AB9E-4DA0DCD4F689}" type="datetimeFigureOut">
              <a:rPr lang="ru-RU" smtClean="0"/>
              <a:t>21.01.2022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AC46-3F89-4C0D-8146-B87A5C340F7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35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A0F7-FF8A-44A6-AB9E-4DA0DCD4F689}" type="datetimeFigureOut">
              <a:rPr lang="ru-RU" smtClean="0"/>
              <a:t>21.01.2022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AC46-3F89-4C0D-8146-B87A5C340F7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752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A0F7-FF8A-44A6-AB9E-4DA0DCD4F689}" type="datetimeFigureOut">
              <a:rPr lang="ru-RU" smtClean="0"/>
              <a:t>21.01.2022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AC46-3F89-4C0D-8146-B87A5C340F7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31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A0F7-FF8A-44A6-AB9E-4DA0DCD4F689}" type="datetimeFigureOut">
              <a:rPr lang="ru-RU" smtClean="0"/>
              <a:t>21.01.2022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AC46-3F89-4C0D-8146-B87A5C340F7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74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A0F7-FF8A-44A6-AB9E-4DA0DCD4F689}" type="datetimeFigureOut">
              <a:rPr lang="ru-RU" smtClean="0"/>
              <a:t>21.01.2022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AC46-3F89-4C0D-8146-B87A5C340F7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93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A0F7-FF8A-44A6-AB9E-4DA0DCD4F689}" type="datetimeFigureOut">
              <a:rPr lang="ru-RU" smtClean="0"/>
              <a:t>21.01.2022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AC46-3F89-4C0D-8146-B87A5C340F7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06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A0F7-FF8A-44A6-AB9E-4DA0DCD4F689}" type="datetimeFigureOut">
              <a:rPr lang="ru-RU" smtClean="0"/>
              <a:t>21.01.2022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AC46-3F89-4C0D-8146-B87A5C340F7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111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A0F7-FF8A-44A6-AB9E-4DA0DCD4F689}" type="datetimeFigureOut">
              <a:rPr lang="ru-RU" smtClean="0"/>
              <a:t>21.01.2022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AC46-3F89-4C0D-8146-B87A5C340F7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40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2AEA0F7-FF8A-44A6-AB9E-4DA0DCD4F689}" type="datetimeFigureOut">
              <a:rPr lang="ru-RU" smtClean="0"/>
              <a:t>21.01.2022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AC46-3F89-4C0D-8146-B87A5C340F7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40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EA0F7-FF8A-44A6-AB9E-4DA0DCD4F689}" type="datetimeFigureOut">
              <a:rPr lang="ru-RU" smtClean="0"/>
              <a:t>21.01.2022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681AC46-3F89-4C0D-8146-B87A5C340F7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0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87895C-132C-4BF2-BED0-CEAB6D1F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962" y="461639"/>
            <a:ext cx="10640966" cy="1198485"/>
          </a:xfrm>
        </p:spPr>
        <p:txBody>
          <a:bodyPr>
            <a:noAutofit/>
          </a:bodyPr>
          <a:lstStyle/>
          <a:p>
            <a:r>
              <a:rPr lang="uk-UA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Дайджест актуальних питань роботи </a:t>
            </a:r>
            <a:br>
              <a:rPr lang="uk-UA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uk-UA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початкової школи ЗЗСО ВМТГ: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FE71DC-B508-4D4B-A028-0AB12448A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423" y="1722268"/>
            <a:ext cx="10451173" cy="4332303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Оцінювання - </a:t>
            </a:r>
          </a:p>
          <a:p>
            <a:pPr marL="0" indent="457200" algn="just">
              <a:buNone/>
            </a:pPr>
            <a:r>
              <a:rPr lang="uk-UA" sz="24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у 2021-2022 н. р. у своїй роботі керуємось </a:t>
            </a:r>
            <a:r>
              <a:rPr lang="uk-UA" sz="2400" b="1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наказом МОН України № 813 від 13.07.2021 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«Про затвердження методичних рекомендацій щодо оцінювання результатів навчання учнів        1-4 класів ЗЗСО» та </a:t>
            </a:r>
            <a:r>
              <a:rPr lang="uk-UA" sz="2400" b="1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інструктивно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-</a:t>
            </a:r>
            <a:r>
              <a:rPr lang="uk-UA" sz="2400" b="1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методичними рекомендаціями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щодо викладання навчальних предметів у закладах загальної середньої освіти у 2021-2022 </a:t>
            </a:r>
            <a:r>
              <a:rPr lang="uk-UA" sz="2400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н.р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. (додаток до листа МОН України 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від 22.09.2021 № 1/9-482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157844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71024C-5BF5-43A1-A724-BF021901F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527" y="317634"/>
            <a:ext cx="10448177" cy="1164657"/>
          </a:xfrm>
        </p:spPr>
        <p:txBody>
          <a:bodyPr>
            <a:normAutofit fontScale="90000"/>
          </a:bodyPr>
          <a:lstStyle/>
          <a:p>
            <a:r>
              <a:rPr lang="uk-UA" sz="36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Міські заходи для початкової школи, Заплановані на ІІ семестр 2021-2022 н.р.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041E22-C9B5-4660-879F-4751FCD2A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38" y="1890944"/>
            <a:ext cx="11416683" cy="3826462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uk-UA" sz="30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Онлайн-конкурс професійної майстерності педагогів початкової школи ЗЗСО ВМТГ «</a:t>
            </a:r>
            <a:r>
              <a:rPr lang="en-US" sz="30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PROakt – </a:t>
            </a:r>
            <a:r>
              <a:rPr lang="uk-UA" sz="30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захист дослідницько-пошукових творчих колективних робіт математичної освітньої галузі» відповідно до Концепції Нової української школи. (Березень, 2022)</a:t>
            </a:r>
          </a:p>
          <a:p>
            <a:pPr marL="457200" indent="-457200">
              <a:buAutoNum type="arabicPeriod"/>
            </a:pPr>
            <a:r>
              <a:rPr lang="uk-UA" sz="30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Міський конкурс «Майстер краснопису» для учнів 2-3-х класів (орієнтовно - 14.04.2022)</a:t>
            </a:r>
          </a:p>
          <a:p>
            <a:pPr marL="457200" indent="-457200">
              <a:buAutoNum type="arabicPeriod"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42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87895C-132C-4BF2-BED0-CEAB6D1F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962" y="461640"/>
            <a:ext cx="10640966" cy="745724"/>
          </a:xfrm>
        </p:spPr>
        <p:txBody>
          <a:bodyPr>
            <a:noAutofit/>
          </a:bodyPr>
          <a:lstStyle/>
          <a:p>
            <a:r>
              <a:rPr lang="ru-RU" b="1" cap="none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Документи</a:t>
            </a:r>
            <a:r>
              <a:rPr lang="ru-RU" b="1" cap="none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 про </a:t>
            </a:r>
            <a:r>
              <a:rPr lang="ru-RU" b="1" cap="none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освіту</a:t>
            </a:r>
            <a:r>
              <a:rPr lang="ru-RU" b="1" cap="none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 в </a:t>
            </a:r>
            <a:r>
              <a:rPr lang="ru-RU" b="1" cap="none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початковій</a:t>
            </a:r>
            <a:r>
              <a:rPr lang="ru-RU" b="1" cap="none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 </a:t>
            </a:r>
            <a:r>
              <a:rPr lang="ru-RU" b="1" cap="none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школі</a:t>
            </a:r>
            <a:r>
              <a:rPr lang="ru-RU" b="1" cap="none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-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endParaRPr lang="ru-RU" b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FE71DC-B508-4D4B-A028-0AB12448A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423" y="1944211"/>
            <a:ext cx="10451173" cy="4110360"/>
          </a:xfrm>
        </p:spPr>
        <p:txBody>
          <a:bodyPr>
            <a:noAutofit/>
          </a:bodyPr>
          <a:lstStyle/>
          <a:p>
            <a:pPr algn="just"/>
            <a:r>
              <a:rPr lang="uk-UA" sz="2400" b="1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наказ МОН України № 767 від 02.07.2021 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«Деякі питання виготовлення, видачі та обліку документів про початкову освіту»; </a:t>
            </a:r>
          </a:p>
          <a:p>
            <a:pPr algn="just"/>
            <a:r>
              <a:rPr lang="uk-UA" sz="24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зразки свідоцтва про здобуття початкової освіти – </a:t>
            </a:r>
            <a:r>
              <a:rPr lang="uk-UA" sz="2400" b="1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наказ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МОН </a:t>
            </a:r>
            <a:r>
              <a:rPr lang="ru-RU" sz="2400" b="1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України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№ 1109 </a:t>
            </a:r>
            <a:r>
              <a:rPr lang="ru-RU" sz="2400" b="1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від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16.10.2018 </a:t>
            </a:r>
            <a:r>
              <a:rPr lang="uk-UA" sz="2400" b="1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2121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87895C-132C-4BF2-BED0-CEAB6D1F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962" y="461640"/>
            <a:ext cx="10640966" cy="745724"/>
          </a:xfrm>
        </p:spPr>
        <p:txBody>
          <a:bodyPr>
            <a:noAutofit/>
          </a:bodyPr>
          <a:lstStyle/>
          <a:p>
            <a:r>
              <a:rPr lang="ru-RU" b="1" cap="none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Інклюзивне</a:t>
            </a:r>
            <a:r>
              <a:rPr lang="ru-RU" b="1" cap="none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 </a:t>
            </a:r>
            <a:r>
              <a:rPr lang="ru-RU" b="1" cap="none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навчання</a:t>
            </a:r>
            <a:r>
              <a:rPr lang="ru-RU" b="1" cap="none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-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endParaRPr lang="ru-RU" b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FE71DC-B508-4D4B-A028-0AB12448A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423" y="1944211"/>
            <a:ext cx="10451173" cy="4110360"/>
          </a:xfrm>
        </p:spPr>
        <p:txBody>
          <a:bodyPr>
            <a:noAutofit/>
          </a:bodyPr>
          <a:lstStyle/>
          <a:p>
            <a:pPr algn="just"/>
            <a:r>
              <a:rPr lang="uk-UA" sz="24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новий Порядок організації інклюзивного навчання у ЗЗСО – </a:t>
            </a:r>
            <a:r>
              <a:rPr lang="uk-UA" sz="2400" b="1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постанова КМУ № 957 від 15.09.2021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; </a:t>
            </a:r>
          </a:p>
          <a:p>
            <a:pPr algn="just"/>
            <a:r>
              <a:rPr lang="uk-UA" sz="24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Положення про індивідуальну форму здобуття загальної середньої освіти– </a:t>
            </a:r>
            <a:r>
              <a:rPr lang="uk-UA" sz="2400" b="1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наказ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МОН </a:t>
            </a:r>
            <a:r>
              <a:rPr lang="ru-RU" sz="2400" b="1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України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№ 955 </a:t>
            </a:r>
            <a:r>
              <a:rPr lang="ru-RU" sz="2400" b="1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від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10.07.2019 </a:t>
            </a:r>
            <a:r>
              <a:rPr lang="uk-UA" sz="2400" b="1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907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87895C-132C-4BF2-BED0-CEAB6D1F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962" y="461640"/>
            <a:ext cx="10640966" cy="745724"/>
          </a:xfrm>
        </p:spPr>
        <p:txBody>
          <a:bodyPr>
            <a:noAutofit/>
          </a:bodyPr>
          <a:lstStyle/>
          <a:p>
            <a:r>
              <a:rPr lang="ru-RU" b="1" cap="none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Сертифікація</a:t>
            </a:r>
            <a:r>
              <a:rPr lang="ru-RU" b="1" cap="none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-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endParaRPr lang="ru-RU" b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FE71DC-B508-4D4B-A028-0AB12448A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423" y="1944211"/>
            <a:ext cx="10451173" cy="4110360"/>
          </a:xfrm>
        </p:spPr>
        <p:txBody>
          <a:bodyPr>
            <a:noAutofit/>
          </a:bodyPr>
          <a:lstStyle/>
          <a:p>
            <a:pPr algn="just"/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наказ МОН </a:t>
            </a:r>
            <a:r>
              <a:rPr lang="ru-RU" sz="2400" b="1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України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№ 3 </a:t>
            </a:r>
            <a:r>
              <a:rPr lang="ru-RU" sz="2400" b="1" i="1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від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04.01.2022 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«Про деякі питання проведення сертифікації в 2022 році»;</a:t>
            </a:r>
          </a:p>
          <a:p>
            <a:pPr algn="just"/>
            <a:r>
              <a:rPr lang="uk-UA" sz="24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Положення про сертифікацію педагогічних працівників </a:t>
            </a:r>
            <a:r>
              <a:rPr lang="uk-UA" sz="2400" b="1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постанова КМУ № 1190 від 27.12.2018 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(зміни – </a:t>
            </a:r>
            <a:r>
              <a:rPr lang="uk-UA" sz="2400" b="1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постанова КМУ № 1094 від 24.12.2019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)</a:t>
            </a:r>
            <a:endParaRPr lang="uk-UA" sz="2400" b="1" i="1" dirty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747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87895C-132C-4BF2-BED0-CEAB6D1F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962" y="461640"/>
            <a:ext cx="10640966" cy="745724"/>
          </a:xfrm>
        </p:spPr>
        <p:txBody>
          <a:bodyPr>
            <a:noAutofit/>
          </a:bodyPr>
          <a:lstStyle/>
          <a:p>
            <a:r>
              <a:rPr lang="ru-RU" b="1" cap="none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Супервізія</a:t>
            </a:r>
            <a:r>
              <a:rPr lang="ru-RU" b="1" cap="none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-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endParaRPr lang="ru-RU" b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FE71DC-B508-4D4B-A028-0AB12448A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423" y="1944211"/>
            <a:ext cx="10451173" cy="4110360"/>
          </a:xfrm>
        </p:spPr>
        <p:txBody>
          <a:bodyPr>
            <a:noAutofit/>
          </a:bodyPr>
          <a:lstStyle/>
          <a:p>
            <a:pPr algn="just"/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наказ МОН України № 1313 від 18.10.2019 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«Деякі питання організації та проведення </a:t>
            </a:r>
            <a:r>
              <a:rPr lang="uk-UA" sz="2400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супервізії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»;</a:t>
            </a:r>
          </a:p>
          <a:p>
            <a:pPr algn="just"/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наказ МОН України № 346 від 04.03.2020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«Про внесення змін до Програми проведення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супервізії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»;</a:t>
            </a:r>
            <a:endParaRPr lang="uk-UA" sz="2400" dirty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uk-UA" sz="24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Типове положення про проведення </a:t>
            </a:r>
            <a:r>
              <a:rPr lang="uk-UA" sz="2400" dirty="0" err="1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супервізії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 впровадження Концепції «Нова українська школа»</a:t>
            </a:r>
            <a:endParaRPr lang="uk-UA" sz="2400" b="1" i="1" dirty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859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753170-073D-4C4E-B4F6-81D865D3D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840031"/>
            <a:ext cx="9603275" cy="402844"/>
          </a:xfrm>
        </p:spPr>
        <p:txBody>
          <a:bodyPr>
            <a:normAutofit fontScale="90000"/>
          </a:bodyPr>
          <a:lstStyle/>
          <a:p>
            <a:r>
              <a:rPr lang="uk-UA" sz="2400" b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Календарне планування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DBD6AC-636A-41D6-A723-672A5E25B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121" y="1988598"/>
            <a:ext cx="10231434" cy="3334384"/>
          </a:xfrm>
        </p:spPr>
        <p:txBody>
          <a:bodyPr>
            <a:normAutofit/>
          </a:bodyPr>
          <a:lstStyle/>
          <a:p>
            <a:endParaRPr lang="uk-UA" sz="2400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  <a:p>
            <a:r>
              <a:rPr lang="uk-UA" sz="28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готові календарні плани (погоджуються заступником)</a:t>
            </a:r>
          </a:p>
          <a:p>
            <a:r>
              <a:rPr lang="uk-UA" sz="28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самостійно складені календарні  плани (погоджуються методичною радою закладу)</a:t>
            </a:r>
          </a:p>
        </p:txBody>
      </p:sp>
    </p:spTree>
    <p:extLst>
      <p:ext uri="{BB962C8B-B14F-4D97-AF65-F5344CB8AC3E}">
        <p14:creationId xmlns:p14="http://schemas.microsoft.com/office/powerpoint/2010/main" val="1579073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753170-073D-4C4E-B4F6-81D865D3D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470517"/>
            <a:ext cx="9603275" cy="772358"/>
          </a:xfrm>
        </p:spPr>
        <p:txBody>
          <a:bodyPr>
            <a:normAutofit/>
          </a:bodyPr>
          <a:lstStyle/>
          <a:p>
            <a:r>
              <a:rPr lang="uk-UA" sz="2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Критерії оцінювання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DBD6AC-636A-41D6-A723-672A5E25B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121" y="1988597"/>
            <a:ext cx="10231434" cy="3773011"/>
          </a:xfrm>
        </p:spPr>
        <p:txBody>
          <a:bodyPr>
            <a:normAutofit lnSpcReduction="10000"/>
          </a:bodyPr>
          <a:lstStyle/>
          <a:p>
            <a:r>
              <a:rPr lang="uk-UA" sz="28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орієнтовна рамка оцінювання результатів навчання учнів 1-4 класів ЗЗСО (Додаток 1 до методичних рекомендацій щодо оцінювання результатів навчання учнів 1-4 класів ЗЗСО);</a:t>
            </a:r>
          </a:p>
          <a:p>
            <a:r>
              <a:rPr lang="uk-UA" sz="28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власна розроблена система оцінювання, яка відповідає концептуальним засадам Нової української школи та сприяє досягненню обов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’</a:t>
            </a:r>
            <a:r>
              <a:rPr lang="uk-UA" sz="28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язкових результатів навчання учнів, визначених у Державному стандарті початкової освіти.</a:t>
            </a:r>
          </a:p>
          <a:p>
            <a:endParaRPr lang="uk-UA" sz="2400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961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753170-073D-4C4E-B4F6-81D865D3D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200" y="532661"/>
            <a:ext cx="9603275" cy="772358"/>
          </a:xfrm>
        </p:spPr>
        <p:txBody>
          <a:bodyPr>
            <a:normAutofit/>
          </a:bodyPr>
          <a:lstStyle/>
          <a:p>
            <a:r>
              <a:rPr lang="uk-UA" sz="2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Свідоцтва досягнень учнів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DBD6AC-636A-41D6-A723-672A5E25B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121" y="1988597"/>
            <a:ext cx="10512062" cy="3773011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Свідоцтва досягнень є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рекомендованими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, до них можуть вноситися зміни. (Затверджуються методичною радою навчального закладу). </a:t>
            </a:r>
          </a:p>
          <a:p>
            <a:pPr marL="0" indent="457200">
              <a:buNone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Свідоцва видаються в кінці навчального року і зберігаються в особових справах здобувачів освіти.</a:t>
            </a:r>
          </a:p>
          <a:p>
            <a:endParaRPr lang="uk-UA" sz="2400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426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753170-073D-4C4E-B4F6-81D865D3D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200" y="532661"/>
            <a:ext cx="9603275" cy="772358"/>
          </a:xfrm>
        </p:spPr>
        <p:txBody>
          <a:bodyPr>
            <a:normAutofit/>
          </a:bodyPr>
          <a:lstStyle/>
          <a:p>
            <a:r>
              <a:rPr lang="uk-UA" sz="2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Свідоцтва досягнень учнів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DBD6AC-636A-41D6-A723-672A5E25B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121" y="1988597"/>
            <a:ext cx="10231434" cy="3773011"/>
          </a:xfrm>
        </p:spPr>
        <p:txBody>
          <a:bodyPr>
            <a:normAutofit lnSpcReduction="10000"/>
          </a:bodyPr>
          <a:lstStyle/>
          <a:p>
            <a:pPr marL="0" indent="457200">
              <a:buNone/>
            </a:pPr>
            <a:r>
              <a:rPr lang="uk-UA" sz="28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Свідоцтва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uk-UA" sz="28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досягнень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 можуть підписувати учитель класу, батьки учня, керівник ЗЗСО.</a:t>
            </a:r>
          </a:p>
          <a:p>
            <a:pPr marL="0" indent="457200">
              <a:buNone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Оригінал документа пропонується зберігати батькам учнів чи особам, що їх замінюють.</a:t>
            </a:r>
          </a:p>
          <a:p>
            <a:pPr marL="0" indent="457200">
              <a:buNone/>
            </a:pPr>
            <a:r>
              <a:rPr lang="uk-UA" sz="28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К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опію документа з відміткою «Згідно з оригіналом», що закріплено печаткою, рекомендовано зберігати в особовій справі учня.</a:t>
            </a:r>
          </a:p>
          <a:p>
            <a:endParaRPr lang="uk-UA" sz="2400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362238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1144</TotalTime>
  <Words>447</Words>
  <Application>Microsoft Office PowerPoint</Application>
  <PresentationFormat>Широкоэкранный</PresentationFormat>
  <Paragraphs>33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Bookman Old Style</vt:lpstr>
      <vt:lpstr>Calibri</vt:lpstr>
      <vt:lpstr>Constantia</vt:lpstr>
      <vt:lpstr>Gill Sans MT</vt:lpstr>
      <vt:lpstr>Галерея</vt:lpstr>
      <vt:lpstr>Дайджест актуальних питань роботи  початкової школи ЗЗСО ВМТГ:</vt:lpstr>
      <vt:lpstr>Документи про освіту в початковій школі - </vt:lpstr>
      <vt:lpstr>Інклюзивне навчання - </vt:lpstr>
      <vt:lpstr>Сертифікація - </vt:lpstr>
      <vt:lpstr>Супервізія - </vt:lpstr>
      <vt:lpstr>Календарне планування</vt:lpstr>
      <vt:lpstr>Критерії оцінювання</vt:lpstr>
      <vt:lpstr>Свідоцтва досягнень учнів</vt:lpstr>
      <vt:lpstr>Свідоцтва досягнень учнів</vt:lpstr>
      <vt:lpstr>Міські заходи для початкової школи, Заплановані на ІІ семестр 2021-2022 н.р.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user3</dc:creator>
  <cp:lastModifiedBy>user3</cp:lastModifiedBy>
  <cp:revision>49</cp:revision>
  <dcterms:created xsi:type="dcterms:W3CDTF">2021-12-23T06:14:20Z</dcterms:created>
  <dcterms:modified xsi:type="dcterms:W3CDTF">2022-01-21T08:45:24Z</dcterms:modified>
</cp:coreProperties>
</file>